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8" r:id="rId2"/>
    <p:sldId id="259" r:id="rId3"/>
    <p:sldId id="260" r:id="rId4"/>
    <p:sldId id="266" r:id="rId5"/>
    <p:sldId id="267" r:id="rId6"/>
    <p:sldId id="268" r:id="rId7"/>
    <p:sldId id="261" r:id="rId8"/>
    <p:sldId id="269" r:id="rId9"/>
    <p:sldId id="270" r:id="rId10"/>
    <p:sldId id="272" r:id="rId11"/>
    <p:sldId id="271" r:id="rId12"/>
    <p:sldId id="273" r:id="rId13"/>
    <p:sldId id="262" r:id="rId14"/>
    <p:sldId id="264" r:id="rId15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0316"/>
  </p:normalViewPr>
  <p:slideViewPr>
    <p:cSldViewPr snapToGrid="0">
      <p:cViewPr>
        <p:scale>
          <a:sx n="99" d="100"/>
          <a:sy n="99" d="100"/>
        </p:scale>
        <p:origin x="9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2:11.640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494 60 24575,'36'0'0,"54"0"0,2 0 0,11 0 0,7 0 0,7 0 0,-14 0 0,8 0 0,1 0-627,9 0 0,3 0 0,0 0 627,1 0 0,-1 0 0,4 0 0,12 0 0,4 0 0,-4 0 0,-15 0 0,-3 1 0,-2-2 0,-8-1 0,-1-1 0,-2-1 199,-7 0 0,-1 0 0,-4 0-199,31-2 0,-8 0 156,-26-1 1,-7 0-157,31 2 0,-65 0 0,-52 2 963,-42 7-963,-37 6 8,-33 10-8,-24 9 0,57-9 0,-3 3 0,-11 2 0,-3 2 0,-14 3 0,-4 1 0,-13 0 0,-3 0 0,-10-3 0,-3-1 0,-3-3 0,-1-3 0,2-3 0,-1-2 0,0 1 0,-1-1 0,-1 0 0,0 1 0,2 2 0,1 1 0,8 0 0,4-2 0,10-2 0,5-2 0,16-4 0,4-3 0,14-2 0,5-2 0,-42 0 0,33-3 0,24 0 0,20 0 0,14 0 0,22-3 0,35-6 0,62-16 0,39-6 0,-10 7 0,18 0 0,-12 2 0,10 1 0,6 0-642,-13 4 1,4 0 0,5 1 0,3 0 641,-11 2 0,4 0 0,1 1 0,1 0 0,-3 1 0,-6 1 0,-1 1 0,-1 1 0,-2 0 0,-1 1-280,17 0 0,-2 2 0,-3 0 0,-4 1 280,18 0 0,-6 1 0,-7 1 0,-28-1 0,-5 1 0,-4 5 0,32 13 0,-16 1 0,0-8 0,-39 23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3:59.204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1 24575,'0'0'0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02.158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1 550 24575,'7'-20'0,"16"-10"0,14-7 0,12-7 0,1 3 0,-6 4 0,-7 2 0,-3 1 0,-3-5 0,-1-2 0,-1 1 0,-1 4 0,-2 9 0,0 3 0,1 5 0,-2 4 0,2 4 0,-2 2 0,-2 3 0,1 3 0,0 1 0,4 2 0,3 0 0,0 0 0,2 0 0,-2 3 0,-1 5 0,0 5 0,-5 5 0,-2 2 0,-1-1 0,-4 0 0,-3 2 0,-3 1 0,-3 3 0,-1 2 0,-1 4 0,-2 2 0,-2 4 0,-1 5 0,-2 2 0,0 1 0,0 0 0,0-5 0,0-5 0,0-4 0,0-5 0,0-1 0,-2 2 0,-4 1 0,-6 3 0,-4-1 0,2 1 0,1-3 0,3-3 0,1-5 0,0-4 0,-4-1 0,-7 0 0,-8 2 0,-10-1 0,-9 1 0,-4-1 0,-2-2 0,9 0 0,10-4 0,12-2 0,8-2 0,0 2 0,-5 5 0,-9 6 0,-10 10 0,-6 8 0,2 0 0,9-4 0,13-9 0,11-6 0,6-4 0,-2 5 0,-5 10 0,-7 20 0,-7 22 0,-2 12 0,1 7 0,4 2 0,7-1 0,9 0 0,3 0 0,2-12 0,0-12 0,0-18 0,0-17 0,0-11 0,0-13 0,0-3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02.730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0 24575,'0'0'0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07.994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9 457 24575,'-5'-20'0,"2"-14"0,3-7 0,3 1 0,10-2 0,21 1 0,26-6 0,-19 19 0,3 1 0,5 3 0,2 3 0,4 1 0,1 2 0,-1 2 0,1 4 0,-1 3 0,1 2 0,0 2 0,-1 2 0,-4 2 0,0 2 0,47 10 0,-10 13 0,-18 9 0,-15 10 0,-18 3 0,-14 9 0,-11 18 0,-6 13 0,-12 7 0,-11 1 0,-17-8 0,-17-6 0,20-40 0,-1 0 0,-2 1 0,0-1 0,1 1 0,0 0 0,-25 35 0,11-6 0,12-1 0,8 5 0,8 6 0,9-1 0,4-11 0,6-15 0,0-15 0,0-12 0,0-7 0,0 6 0,8 9 0,9 8 0,6 3 0,4-8 0,-2-6 0,2-4 0,5-2 0,8 4 0,8 1 0,0 0 0,-5-3 0,-9-4 0,-9-8 0,-7-4 0,-6-5 0,-4-2 0,-2 0 0,2-1 0,-3 1 0,2 2 0,-4-2 0,0 1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08.433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1 24575,'0'0'0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10.36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1 378 24575,'0'-42'0,"0"-2"0,0-3 0,0 11 0,4 6 0,7 5 0,11 2 0,12-6 0,8 2 0,8 0 0,10 5 0,8 7 0,7 7 0,7 6 0,-2 2 0,-5 4 0,-11 6 0,-16 9 0,-12 8 0,-11 4 0,-6 5 0,-5 7 0,-5 13 0,-4 9 0,-2 12 0,-3 8 0,-9 1 0,-9-1 0,-13-8 0,-13-8 0,-2-8 0,-2-3 0,1-4 0,5 0 0,4 3 0,7 5 0,7 4 0,6 3 0,6 1 0,5-1 0,5 0 0,2-2 0,0-2 0,3-3 0,6-3 0,5-1 0,4-5 0,-1-3 0,-2-5 0,-2-9 0,-2-6 0,-3-4 0,-4-13 0,-2-1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10.902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0 24575,'0'0'0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13.205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9 308 24575,'-5'-15'0,"2"-2"0,8-7 0,2 3 0,14-4 0,15-3 0,11-3 0,12-9 0,-2 5 0,-1 4 0,-2 8 0,-3 11 0,1 7 0,0 5 0,4 0 0,-3 11 0,-1 12 0,-2 16 0,-5 12 0,-5 4 0,-8 2 0,-6-3 0,-8-3 0,-6-6 0,-6-1 0,-5 4 0,-9 10 0,-7 12 0,-9 10 0,-5 2 0,1-5 0,0-8 0,-1-7 0,-5-2 0,-5-3 0,-6 2 0,-4 1 0,0 2 0,1 2 0,4 0 0,6 2 0,6 0 0,6-6 0,3-8 0,11-25 0,3-8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13.745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0 24575,'0'0'0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16.315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63 24575,'47'-14'0,"3"0"0,10 1 0,-11 3 0,-1 3 0,-2 4 0,-3 2 0,7 1 0,-4 0 0,0 1 0,0 5 0,-5 9 0,-7 7 0,-8 3 0,-8 3 0,-6-1 0,-4 1 0,-6 9 0,-2 6 0,0 11 0,-9 9 0,-7 3 0,-10 4 0,-8-2 0,1-4 0,1-6 0,2-10 0,2-6 0,-2-3 0,-3 4 0,-5 2 0,-3 7 0,-3 3 0,2 3 0,4 4 0,8 4 0,10 6 0,10 3 0,7-3 0,3-10 0,0-9 0,0-8 0,0-7 0,0-4 0,0-5 0,0-5 0,0-6 0,2-4 0,1 2 0,-1-10 0,0 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3:38.615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1 24575,'0'49'0,"0"3"0,0 10 0,0 5 0,0 6 0,0 1-534,-1 0 1,1 0-1,1 4 534,0 13 0,2 4 0,0 0 0,2-4 0,0 0 0,3-2 0,1-7 0,3-1 0,0 0 0,0 3 0,2-1 0,0-6 259,4-1 1,1-9-260,11 19 265,-13-49-265,-4-24 0,-3-9 0,4-12 817,18-27-817,0-1 0,4-8 0,18-23 0,6-8 0,-9 10 0,3-3 0,2-2-338,-10 12 0,1-2 0,1 1 0,-1-1 338,1 0 0,-1 0 0,1 0 0,-2 1 0,11-13 0,-1 2 0,-3 2 0,-9 11 0,-2 3 0,-2 2 0,7-9 0,-4 5 0,16-22 0,-21 31 0,-12 14 0,-7 6 1352,-4 2-1352,-3 2 0,-3 7 0,-2 5 0,-2 6 0,-5 8 0,-4 25 0,-4 18 0,-5 47 0,5-18 0,1 11 0,2-10 0,1 4 0,0 6-471,1-8 1,1 5-1,0 2 1,0 0 470,0 4 0,1 2 0,0-1 0,1 1 0,0-3 0,-1 1 0,1-1 0,1-2-198,0 16 0,2-3 1,-1-5 197,2-18 0,-1-3 0,1-6 0,3 9 0,0-10 0,8 8 0,-6-43 0,1-23 1822,4-30-1822,14-50 0,-3 3 0,4-11 0,-2 4 0,2-7 0,1-3-311,-2 10 0,2-4 1,0-1-1,0-1 311,1-1 0,0-1 0,0 1 0,0 1 0,-3 5 0,1 0 0,-2 3 0,0 2 0,3-6 0,-1 3 0,-2 6 0,1-2 0,-2 8 0,10-12 0,-21 49 0,-7 20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16.78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0 24575,'0'0'0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24.056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1 24575,'0'81'0,"0"-18"0,0 6 0,0 17 0,0 3 0,0-7 0,0-2 0,0-8 0,0-6 0,0 29 0,0-27 0,0-12 0,0-34 0,0-9 0,0-3 0,3-2 0,6-3 0,22-1 0,13-3 0,43 6 0,-19-2 0,6 2 0,8 0 0,4 1 0,10 1 0,0-1 0,-13 0 0,-5-1 0,-17 0 0,-6-1 0,26 3 0,-33 0 0,-27-6 0,-10 1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25.594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384 288 24575,'-34'0'0,"-5"0"0,-9 0 0,0 0 0,9 0 0,12 1 0,8 6 0,4 13 0,-2 22 0,-2 20 0,-2 13 0,2 6 0,1-7 0,6-8 0,6-4 0,4 1 0,2 7 0,4 8 0,13 7 0,20 6 0,-12-44 0,5-2 0,1-2 0,2-3 0,29 29 0,-11-17 0,-6-18 0,-2-13 0,7-12 0,9-10 0,4-13 0,1-14 0,-4-15 0,2-14 0,2-10 0,-31 29 0,-2-1 0,0-3 0,-2-1 0,19-44 0,-11 1 0,-15 0 0,-11-13 0,-9 43 0,-4-3 0,-6-6 0,-7-2 0,-4-2 0,-7 1 0,-7 3 0,-6 3 0,-4 7 0,-3 5 0,0 8 0,-2 7 0,0 7 0,-2 6 0,-40-6 0,9 12 0,21 11 0,29 2 0,16 3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4:27.156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10 1 24575,'-5'57'0,"3"-1"0,0 9 0,2-1 0,0 5 0,0 1 0,0 27 0,0 1 0,0-30 0,0 0 0,0-2 0,0 22 0,0-5 0,0-17 0,0-3 0,0 4 0,0-6 0,0-3 0,0-31 0,0-14 0,0-5 0,0 2 0,0 5 0,0 4 0,0 3 0,0-2 0,2-7 0,2-6 0,1-5 0,3-2 0,6 0 0,14-2 0,33-6 0,35-7 0,-35 5 0,2-2 0,4-1 0,-1-2 0,-4 2 0,-3-1 0,37-11 0,-29 4 0,-22 9 0,-17 1 0,-8 1 0,-4 0 0,-3 0 0,-2 3 0,-6 4 0,-2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3:40.304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774 1799 24575,'0'-87'0,"0"15"0,0-11 0,0 6 0,0-7 0,0 1-306,0 5 1,0 1-1,0-1 306,0-3 0,0 0 0,0 2 0,0 8 0,0 3 0,0 2 0,0-14 0,0 3 150,0-4 1,0 6-151,0-1 152,-2 39-152,-14 23 0,-26 9 0,-12 2 464,-33 0-464,32 1 0,-3 1 0,-2-1 0,-1 1 0,-3 0 0,2 1 0,-32 0 0,33 0 0,26 0 0,17-2 0,14-2 0,23-1 0,31-2 0,45-4 0,-26 4 0,7-1 0,16-1 0,4-1-197,-26 3 0,1 0 0,1-1 197,3 1 0,1 1 0,-1-1 0,-2-1 0,-1 1 0,-1-1 0,25-3 0,-4 1 0,-17 2 0,-5 1 0,26-2 0,-54 7 0,-22 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3:45.995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1 24575,'0'57'0,"0"-3"0,0 8 0,0 30 0,0 6 0,0-1 0,0 1 0,0-28 0,0 0 0,0-1 0,0 29 0,0-3 0,0-11 0,0-1 0,0 7 0,0-3 0,0-22 0,0-4 0,0 38 0,0-21 0,0-23 0,0-10 0,0-6 0,0 1 0,0 0 0,0-5 0,0-5 0,0-15 0,0-6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3:46.96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1 24575,'31'0'0,"23"0"0,45 0 0,0 0 0,-41 0 0,0 0 0,-1 0 0,-2 0 0,39 0 0,0 0 0,-36 0 0,-25 0 0,-20 0 0,-6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3:48.11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1 24575,'21'0'0,"29"0"0,-1 0 0,5 0 0,0 0 0,2 0 0,9 0 0,2 0 0,-1 0 0,-1 0 0,-9 0 0,-2 0 0,1 0 0,-4 0 0,12 0 0,-40 0 0,-16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3:55.94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1 376 24575,'0'-12'0,"0"0"0,0 1 0,0-2 0,2-4 0,10-8 0,12-13 0,9-5 0,3-1 0,-2 5 0,-6 9 0,-1 5 0,2 6 0,2 3 0,9 2 0,4 5 0,7 2 0,4 5 0,2 2 0,-1 0 0,-7 0 0,-3 2 0,-4 6 0,0 6 0,-3 7 0,-5 6 0,-4 5 0,-4 5 0,-6 4 0,-4 6 0,-7 4 0,-5 7 0,-1 5 0,-3 1 0,0-1 0,0-1 0,-3-5 0,-4-1 0,-10-4 0,-7-6 0,-8-2 0,-6-5 0,-5-5 0,-4-6 0,-3-4 0,4-3 0,4 0 0,4 0 0,4 0 0,0-1 0,3 0 0,0 0 0,2 3 0,1 2 0,3 4 0,2 2 0,3 3 0,6 3 0,4 4 0,5 6 0,3 4 0,2 1 0,0-1 0,0-4 0,0-1 0,0-2 0,0-6 0,0-7 0,0-18 0,0-4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3:56.43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0 24575,'0'0'0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5T18:03:58.680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10 24575,'27'0'0,"9"0"0,9 0 0,-4-1 0,-1-1 0,-2-1 0,2 0 0,11 2 0,-3 1 0,0 0 0,-3 0 0,-3 2 0,-5 5 0,-3 5 0,-3 5 0,-3 2 0,-1 0 0,-2 1 0,-3-1 0,0 3 0,-3 1 0,-3 3 0,-2 4 0,-3 5 0,-4 10 0,0 7 0,-2 4 0,-2 0 0,-1-6 0,-2-3 0,-2-4 0,-5-1 0,-6-3 0,-10-2 0,-6-6 0,-8-5 0,-6 0 0,0-2 0,1 0 0,7-3 0,5-5 0,2-3 0,1-2 0,2-1 0,0 1 0,0 1 0,0 2 0,-2 3 0,2 1 0,0 4 0,5 6 0,5 8 0,4 11 0,4 7 0,2 7 0,1 3 0,0-3 0,1-2 0,-2-5 0,1-2 0,-1-1 0,0 0 0,2 0 0,1 1 0,2-2 0,0-4 0,-2-10 0,2-17 0,-3-9 0</inkml:trace>
</inkml:ink>
</file>

<file path=ppt/media/hdphoto1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png>
</file>

<file path=ppt/media/image33.jpeg>
</file>

<file path=ppt/media/image34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E3CA4-DCFF-A740-BBF9-8768C6A03916}" type="datetimeFigureOut">
              <a:rPr lang="en-NO" smtClean="0"/>
              <a:t>02/05/2024</a:t>
            </a:fld>
            <a:endParaRPr lang="en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272378-2A9F-854B-AAC0-5EF8C0BBA5B6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79674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72378-2A9F-854B-AAC0-5EF8C0BBA5B6}" type="slidenum">
              <a:rPr lang="en-NO" smtClean="0"/>
              <a:t>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1522864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/>
              <a:t>Heap</a:t>
            </a:r>
            <a:r>
              <a:rPr lang="nb-NO" dirty="0"/>
              <a:t>-minnet er som en bokhylle.</a:t>
            </a:r>
          </a:p>
          <a:p>
            <a:r>
              <a:rPr lang="nb-NO" dirty="0"/>
              <a:t>Du har tilgang på alle bøkene samtidig, men må finne dem basert på en </a:t>
            </a:r>
            <a:r>
              <a:rPr lang="nb-NO" dirty="0" err="1"/>
              <a:t>addresse</a:t>
            </a:r>
            <a:r>
              <a:rPr lang="nb-NO" dirty="0"/>
              <a:t>, f. eks. 21. bok på den andre underste hylle.</a:t>
            </a:r>
          </a:p>
          <a:p>
            <a:r>
              <a:rPr lang="nb-NO" dirty="0"/>
              <a:t>Det er saktere å hente data fra </a:t>
            </a:r>
            <a:r>
              <a:rPr lang="nb-NO" dirty="0" err="1"/>
              <a:t>heap</a:t>
            </a:r>
            <a:r>
              <a:rPr lang="nb-NO" dirty="0"/>
              <a:t> derfor, men alt er permanent om du ikke sletter </a:t>
            </a:r>
            <a:r>
              <a:rPr lang="nb-NO"/>
              <a:t>den selv.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72378-2A9F-854B-AAC0-5EF8C0BBA5B6}" type="slidenum">
              <a:rPr lang="en-NO" smtClean="0"/>
              <a:t>12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11988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72378-2A9F-854B-AAC0-5EF8C0BBA5B6}" type="slidenum">
              <a:rPr lang="en-NO" smtClean="0"/>
              <a:t>13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29040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NO" dirty="0"/>
              <a:t>Hastighet</a:t>
            </a:r>
          </a:p>
          <a:p>
            <a:pPr marL="228600" indent="-228600">
              <a:buAutoNum type="arabicPeriod"/>
            </a:pPr>
            <a:r>
              <a:rPr lang="en-NO" dirty="0"/>
              <a:t>Kontroll</a:t>
            </a:r>
          </a:p>
          <a:p>
            <a:pPr marL="228600" indent="-228600">
              <a:buAutoNum type="arabicPeriod"/>
            </a:pPr>
            <a:r>
              <a:rPr lang="en-NO" dirty="0"/>
              <a:t>Få errors før runtime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72378-2A9F-854B-AAC0-5EF8C0BBA5B6}" type="slidenum">
              <a:rPr lang="en-NO" smtClean="0"/>
              <a:t>3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648227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72378-2A9F-854B-AAC0-5EF8C0BBA5B6}" type="slidenum">
              <a:rPr lang="en-NO" smtClean="0"/>
              <a:t>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659813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itchFamily="2" charset="2"/>
              <a:buChar char="Ø"/>
            </a:pPr>
            <a:r>
              <a:rPr lang="nb-NO" dirty="0" err="1"/>
              <a:t>switch</a:t>
            </a:r>
            <a:r>
              <a:rPr lang="nb-NO" dirty="0"/>
              <a:t> to </a:t>
            </a:r>
            <a:r>
              <a:rPr lang="nb-NO" dirty="0" err="1"/>
              <a:t>VSCode</a:t>
            </a:r>
            <a:endParaRPr lang="nb-NO" dirty="0"/>
          </a:p>
          <a:p>
            <a:pPr marL="171450" indent="-171450">
              <a:buFont typeface="Wingdings" pitchFamily="2" charset="2"/>
              <a:buChar char="Ø"/>
            </a:pPr>
            <a:r>
              <a:rPr lang="nb-NO" dirty="0" err="1"/>
              <a:t>when</a:t>
            </a:r>
            <a:r>
              <a:rPr lang="nb-NO" dirty="0"/>
              <a:t> </a:t>
            </a:r>
            <a:r>
              <a:rPr lang="nb-NO" dirty="0" err="1"/>
              <a:t>compiling</a:t>
            </a:r>
            <a:r>
              <a:rPr lang="nb-NO" dirty="0"/>
              <a:t>: Nå kommer delen vor jeg forklarer differansen mellom </a:t>
            </a:r>
            <a:r>
              <a:rPr lang="nb-NO" dirty="0" err="1"/>
              <a:t>compiled</a:t>
            </a:r>
            <a:r>
              <a:rPr lang="nb-NO" dirty="0"/>
              <a:t> og </a:t>
            </a:r>
            <a:r>
              <a:rPr lang="nb-NO" dirty="0" err="1"/>
              <a:t>interpreted</a:t>
            </a:r>
            <a:r>
              <a:rPr lang="nb-NO" dirty="0"/>
              <a:t> språk.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72378-2A9F-854B-AAC0-5EF8C0BBA5B6}" type="slidenum">
              <a:rPr lang="en-NO" smtClean="0"/>
              <a:t>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95239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Koden blir tolket av an ekstern program, linje for linje.</a:t>
            </a:r>
          </a:p>
          <a:p>
            <a:r>
              <a:rPr lang="nb-NO" dirty="0"/>
              <a:t>Tenk på Neo mens han blir veiledet ut fra byrået av rebellene ved begynnelsen av filmen.</a:t>
            </a:r>
          </a:p>
          <a:p>
            <a:r>
              <a:rPr lang="nb-NO" dirty="0"/>
              <a:t>Han får instruks gjennom mobilen hans, akkurat som CPU-en får instruks av f.eks. Python </a:t>
            </a:r>
            <a:r>
              <a:rPr lang="nb-NO" dirty="0" err="1"/>
              <a:t>interpreteren</a:t>
            </a:r>
            <a:r>
              <a:rPr lang="nb-NO" dirty="0"/>
              <a:t>.</a:t>
            </a:r>
          </a:p>
          <a:p>
            <a:endParaRPr lang="nb-NO" dirty="0"/>
          </a:p>
          <a:p>
            <a:r>
              <a:rPr lang="nb-NO" dirty="0"/>
              <a:t>Det gjør flere ting:</a:t>
            </a:r>
          </a:p>
          <a:p>
            <a:r>
              <a:rPr lang="nb-NO" dirty="0"/>
              <a:t>1. Programmet kan ikke kjøres uten interpreter, men kan kjøres på alt som har den </a:t>
            </a:r>
            <a:r>
              <a:rPr lang="nb-NO" dirty="0" err="1"/>
              <a:t>interpreteren</a:t>
            </a:r>
            <a:r>
              <a:rPr lang="nb-NO" dirty="0"/>
              <a:t> nedlastet.</a:t>
            </a:r>
          </a:p>
          <a:p>
            <a:r>
              <a:rPr lang="nb-NO" dirty="0"/>
              <a:t>Ingen kan veiledes uten mobilen, men alle som har en mobil kan ledes av rebellene.</a:t>
            </a:r>
          </a:p>
          <a:p>
            <a:endParaRPr lang="nb-NO" dirty="0"/>
          </a:p>
          <a:p>
            <a:r>
              <a:rPr lang="nb-NO" dirty="0"/>
              <a:t>2. Programmet trengs ikke å kompileres, men kjøres saktere.</a:t>
            </a:r>
          </a:p>
          <a:p>
            <a:r>
              <a:rPr lang="nb-NO" dirty="0"/>
              <a:t>Neo trangs ikke å bli opplært på forhånd, men det tar litt mer tid med å spørre om ny instruks hver gang han er ferdig med den siste.</a:t>
            </a:r>
          </a:p>
          <a:p>
            <a:endParaRPr lang="nb-NO" dirty="0"/>
          </a:p>
          <a:p>
            <a:r>
              <a:rPr lang="nb-NO" dirty="0"/>
              <a:t>3. Det trengs ikke å tenke på minne, </a:t>
            </a:r>
            <a:r>
              <a:rPr lang="nb-NO" dirty="0" err="1"/>
              <a:t>interpreteren</a:t>
            </a:r>
            <a:r>
              <a:rPr lang="nb-NO" dirty="0"/>
              <a:t> gjør det for deg.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72378-2A9F-854B-AAC0-5EF8C0BBA5B6}" type="slidenum">
              <a:rPr lang="en-NO" smtClean="0"/>
              <a:t>7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904604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Hele koden blir oversett til maskinkode før den kan kjøres.</a:t>
            </a:r>
          </a:p>
          <a:p>
            <a:r>
              <a:rPr lang="nb-NO" dirty="0"/>
              <a:t>Det betyr at:</a:t>
            </a:r>
          </a:p>
          <a:p>
            <a:pPr marL="228600" indent="-228600">
              <a:buAutoNum type="arabicPeriod"/>
            </a:pPr>
            <a:r>
              <a:rPr lang="nb-NO" dirty="0"/>
              <a:t>Programmet kjøres raskere (Agent Smith kan bevege med super hastighet rett fra begynnelsen)</a:t>
            </a:r>
          </a:p>
          <a:p>
            <a:pPr marL="228600" indent="-228600">
              <a:buAutoNum type="arabicPeriod"/>
            </a:pPr>
            <a:r>
              <a:rPr lang="nb-NO" dirty="0"/>
              <a:t>MEN programmet kjøres bare på arkitekturen den blir kompilert til (Agent Smith kan ikke gå ut i reelle verden)</a:t>
            </a:r>
          </a:p>
          <a:p>
            <a:pPr marL="228600" indent="-228600">
              <a:buAutoNum type="arabicPeriod"/>
            </a:pPr>
            <a:r>
              <a:rPr lang="nb-NO" dirty="0"/>
              <a:t>Minnet tildeles manuelt -&gt; høy kontroll, men masse hodepine</a:t>
            </a:r>
          </a:p>
          <a:p>
            <a:pPr marL="228600" indent="-228600">
              <a:buAutoNum type="arabicPeriod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72378-2A9F-854B-AAC0-5EF8C0BBA5B6}" type="slidenum">
              <a:rPr lang="en-NO" smtClean="0"/>
              <a:t>8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025213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Japp, hodepine, og masse av det.</a:t>
            </a:r>
          </a:p>
          <a:p>
            <a:r>
              <a:rPr lang="nb-NO" dirty="0"/>
              <a:t>Men ikke om du forstår hvordan minnet funker!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72378-2A9F-854B-AAC0-5EF8C0BBA5B6}" type="slidenum">
              <a:rPr lang="en-NO" smtClean="0"/>
              <a:t>9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64192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OK, så minnet.</a:t>
            </a:r>
          </a:p>
          <a:p>
            <a:r>
              <a:rPr lang="nb-NO" dirty="0"/>
              <a:t>Minnet er hvor variablene og funksjonene er, det vet vi allerede.</a:t>
            </a:r>
          </a:p>
          <a:p>
            <a:r>
              <a:rPr lang="nb-NO" dirty="0"/>
              <a:t>Men det som Python ikke vises, er at den består av to deler, faktisk:</a:t>
            </a:r>
          </a:p>
          <a:p>
            <a:r>
              <a:rPr lang="nb-NO" dirty="0"/>
              <a:t>The </a:t>
            </a:r>
            <a:r>
              <a:rPr lang="nb-NO" dirty="0" err="1"/>
              <a:t>Heap</a:t>
            </a:r>
            <a:r>
              <a:rPr lang="nb-NO" dirty="0"/>
              <a:t> og The </a:t>
            </a:r>
            <a:r>
              <a:rPr lang="nb-NO" dirty="0" err="1"/>
              <a:t>Stack</a:t>
            </a:r>
            <a:r>
              <a:rPr lang="nb-NO" dirty="0"/>
              <a:t>.</a:t>
            </a:r>
          </a:p>
          <a:p>
            <a:r>
              <a:rPr lang="nb-NO" dirty="0"/>
              <a:t>Det er store forskjeller mellom </a:t>
            </a:r>
            <a:r>
              <a:rPr lang="nb-NO" dirty="0" err="1"/>
              <a:t>hvodan</a:t>
            </a:r>
            <a:r>
              <a:rPr lang="nb-NO" dirty="0"/>
              <a:t> disse to funkes, og å forstå det kan lede til mye bedre kode.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72378-2A9F-854B-AAC0-5EF8C0BBA5B6}" type="slidenum">
              <a:rPr lang="en-NO" smtClean="0"/>
              <a:t>10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95767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Først ser vi på The </a:t>
            </a:r>
            <a:r>
              <a:rPr lang="nb-NO" dirty="0" err="1"/>
              <a:t>Stack</a:t>
            </a:r>
            <a:r>
              <a:rPr lang="nb-NO" dirty="0"/>
              <a:t>.</a:t>
            </a:r>
          </a:p>
          <a:p>
            <a:r>
              <a:rPr lang="nb-NO" dirty="0"/>
              <a:t>Tenk på en </a:t>
            </a:r>
            <a:r>
              <a:rPr lang="nb-NO" dirty="0" err="1"/>
              <a:t>stack</a:t>
            </a:r>
            <a:r>
              <a:rPr lang="nb-NO" dirty="0"/>
              <a:t> av bøker på skrivebordet:</a:t>
            </a:r>
          </a:p>
          <a:p>
            <a:r>
              <a:rPr lang="nb-NO" dirty="0"/>
              <a:t>Du får kjapt tilgang på boken som står øverst, og kan legge til eller fjerne bok på toppen, men får bare tilgang på toppen.</a:t>
            </a:r>
          </a:p>
          <a:p>
            <a:r>
              <a:rPr lang="nb-NO" dirty="0"/>
              <a:t>Alt blir fjernet fra her når den ikke brukes lenger.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72378-2A9F-854B-AAC0-5EF8C0BBA5B6}" type="slidenum">
              <a:rPr lang="en-NO" smtClean="0"/>
              <a:t>11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135212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4E56C-0D25-4579-B3E3-8C8C57B38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6854A0-12C4-EF51-CF43-320E59422E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DFD65-E0E7-A845-866B-AC9D43E20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50019-03CF-C542-BFB8-F6F1194B2784}" type="datetimeFigureOut">
              <a:rPr lang="en-NO" smtClean="0"/>
              <a:t>30/04/2024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6F1D-EB5E-DC94-C97E-4269EED5F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F7DAD-96BB-DFEC-60DE-5A3CD7C79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C3F6C-3D6D-9243-9C4D-0AFB987549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682260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02757-A85F-44D9-9FFA-3A3401ED8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D7A715-6E31-D9F7-D0EC-B47783089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C5460-C874-C490-790E-31A92EDE5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50019-03CF-C542-BFB8-F6F1194B2784}" type="datetimeFigureOut">
              <a:rPr lang="en-NO" smtClean="0"/>
              <a:t>30/04/2024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7F99D-1F40-9F71-33A2-6DBAB68EE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AE1D7-0983-82D1-C227-E2AC53D47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C3F6C-3D6D-9243-9C4D-0AFB987549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416394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32B14D-7FDE-8004-3C72-CC2647531C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AD3DD8-0251-18EA-5976-FB5D30C39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3471F-5781-50D5-F266-7EBF4381D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50019-03CF-C542-BFB8-F6F1194B2784}" type="datetimeFigureOut">
              <a:rPr lang="en-NO" smtClean="0"/>
              <a:t>30/04/2024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56D7D-7DBC-F97C-D2EC-DBDFF0B87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57FB9-C44F-1690-56E0-0B0100FC1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C3F6C-3D6D-9243-9C4D-0AFB987549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005604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C1547-1C13-A674-ACA5-68B55AE8E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59B55-179C-7F75-D938-2D87BB6801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F0CF9-9407-3FFA-4AB4-5D5522D36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50019-03CF-C542-BFB8-F6F1194B2784}" type="datetimeFigureOut">
              <a:rPr lang="en-NO" smtClean="0"/>
              <a:t>30/04/2024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D2290-F327-A72A-DE6E-739DA630C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C284C-B8BD-164E-9CA4-2902AA256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C3F6C-3D6D-9243-9C4D-0AFB987549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281968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4606C-E60B-7972-1335-1F55FE42A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AE5D26-FD37-6DF4-A2DE-F663B89A9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922CA-F1EF-8960-5FB6-4A3804B62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50019-03CF-C542-BFB8-F6F1194B2784}" type="datetimeFigureOut">
              <a:rPr lang="en-NO" smtClean="0"/>
              <a:t>30/04/2024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F3781-A579-446F-B8CF-BA3AADE1C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33F69C-654C-F00C-8A88-A8AE3A55D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C3F6C-3D6D-9243-9C4D-0AFB987549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59166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D1C66-9A6B-0A00-F894-4527B43B1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EAB06-DAFF-DF23-CF3E-06BF5FE58C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9E409-9BF1-3174-FF26-D8689062B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12A530-0E60-6E74-BD56-C939C0D5B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50019-03CF-C542-BFB8-F6F1194B2784}" type="datetimeFigureOut">
              <a:rPr lang="en-NO" smtClean="0"/>
              <a:t>30/04/2024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D928D-D8A5-E4A6-4D48-D538724D5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365405-9D3B-4317-B610-DF79DE19A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C3F6C-3D6D-9243-9C4D-0AFB987549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968270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F55D0-5800-5089-9135-B9E582417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E8C38F-2067-218B-2304-2EB1DDD51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7CFF2-A47C-FCE2-DCEE-A965EE506E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105A7C-EAF1-D69D-51A6-88E98C101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50EED1-4A38-7AC6-2E2D-0DB1B210D1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988CD8-6B6D-AC39-0132-C1E084B94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50019-03CF-C542-BFB8-F6F1194B2784}" type="datetimeFigureOut">
              <a:rPr lang="en-NO" smtClean="0"/>
              <a:t>30/04/2024</a:t>
            </a:fld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372619-FF4A-E8B5-78D9-E0CBE8B73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0BCBFE-B8DC-5BC4-CA02-E9C517F34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C3F6C-3D6D-9243-9C4D-0AFB987549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265444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C3FB6-7DEE-7DED-C9BA-D3A3BB809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7996B2-C8ED-FA65-B123-921FCA1A7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50019-03CF-C542-BFB8-F6F1194B2784}" type="datetimeFigureOut">
              <a:rPr lang="en-NO" smtClean="0"/>
              <a:t>30/04/2024</a:t>
            </a:fld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0804DD-920C-A3F1-DC8E-AF9EBB738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EBE5BE-0315-FACC-EC9C-E83577DAB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C3F6C-3D6D-9243-9C4D-0AFB987549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8266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6ECE7E-8D37-29BD-2AB3-8026C6C92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50019-03CF-C542-BFB8-F6F1194B2784}" type="datetimeFigureOut">
              <a:rPr lang="en-NO" smtClean="0"/>
              <a:t>30/04/2024</a:t>
            </a:fld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7D67BD-FE08-AD29-2558-392A15DF6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EFF3B-D9B1-C7A1-AD60-B9DD7EA07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C3F6C-3D6D-9243-9C4D-0AFB987549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691034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3C9-CC7E-74D8-874E-5EF3B28B4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0D740-2762-895D-C785-AFE5E5BF4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601957-48E5-501D-8025-AB3B9C781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58904-5CDA-C8F6-43FC-C87CA4C91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50019-03CF-C542-BFB8-F6F1194B2784}" type="datetimeFigureOut">
              <a:rPr lang="en-NO" smtClean="0"/>
              <a:t>30/04/2024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0A50F-3A1F-CEB4-D996-0738F7F8F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C03ADF-5374-6BC4-76F1-B8C47B5F6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C3F6C-3D6D-9243-9C4D-0AFB987549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19854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0D3E-8971-9C23-526C-FE9C5F927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4106BD-E251-150F-7809-B4603F38FA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52EB28-B817-12A1-3796-F4E4E4840B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E3E6BA-28A3-458D-DF8A-72035CBFB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50019-03CF-C542-BFB8-F6F1194B2784}" type="datetimeFigureOut">
              <a:rPr lang="en-NO" smtClean="0"/>
              <a:t>30/04/2024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39C5F-9C8D-B342-B370-CFFE5D956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C3584B-1F92-B8D1-031E-8025EEFAD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C3F6C-3D6D-9243-9C4D-0AFB987549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572118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D6BBFC-7227-0BA6-59B8-9F388F460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FB66F9-B684-B81B-8891-EA6D46AD39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N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B3A6E-9F13-3EF8-6DBF-1BA6B22569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E8A50019-03CF-C542-BFB8-F6F1194B2784}" type="datetimeFigureOut">
              <a:rPr lang="en-NO" smtClean="0"/>
              <a:pPr/>
              <a:t>30/04/2024</a:t>
            </a:fld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6EE23-4903-8A81-230C-52E39DFE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87424-80DF-C0EA-709D-8E22F4D6C7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CC3F6C-3D6D-9243-9C4D-0AFB987549CB}" type="slidenum">
              <a:rPr lang="en-NO" smtClean="0"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2587727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3">
              <a:lumMod val="60000"/>
              <a:lumOff val="40000"/>
            </a:schemeClr>
          </a:solidFill>
          <a:latin typeface="American Typewriter" panose="02090604020004020304" pitchFamily="18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3">
              <a:lumMod val="60000"/>
              <a:lumOff val="40000"/>
            </a:schemeClr>
          </a:solidFill>
          <a:latin typeface="American Typewriter" panose="02090604020004020304" pitchFamily="18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3">
              <a:lumMod val="60000"/>
              <a:lumOff val="40000"/>
            </a:schemeClr>
          </a:solidFill>
          <a:latin typeface="American Typewriter" panose="02090604020004020304" pitchFamily="18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3">
              <a:lumMod val="60000"/>
              <a:lumOff val="40000"/>
            </a:schemeClr>
          </a:solidFill>
          <a:latin typeface="American Typewriter" panose="02090604020004020304" pitchFamily="18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3">
              <a:lumMod val="60000"/>
              <a:lumOff val="40000"/>
            </a:schemeClr>
          </a:solidFill>
          <a:latin typeface="American Typewriter" panose="02090604020004020304" pitchFamily="18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3">
              <a:lumMod val="60000"/>
              <a:lumOff val="40000"/>
            </a:schemeClr>
          </a:solidFill>
          <a:latin typeface="American Typewriter" panose="02090604020004020304" pitchFamily="18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jpeg"/><Relationship Id="rId5" Type="http://schemas.openxmlformats.org/officeDocument/2006/relationships/image" Target="../media/image32.png"/><Relationship Id="rId4" Type="http://schemas.openxmlformats.org/officeDocument/2006/relationships/image" Target="../media/image3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.png"/><Relationship Id="rId18" Type="http://schemas.openxmlformats.org/officeDocument/2006/relationships/customXml" Target="../ink/ink8.xml"/><Relationship Id="rId26" Type="http://schemas.openxmlformats.org/officeDocument/2006/relationships/customXml" Target="../ink/ink13.xml"/><Relationship Id="rId39" Type="http://schemas.openxmlformats.org/officeDocument/2006/relationships/image" Target="../media/image28.png"/><Relationship Id="rId21" Type="http://schemas.openxmlformats.org/officeDocument/2006/relationships/image" Target="../media/image22.png"/><Relationship Id="rId34" Type="http://schemas.openxmlformats.org/officeDocument/2006/relationships/customXml" Target="../ink/ink18.xml"/><Relationship Id="rId42" Type="http://schemas.openxmlformats.org/officeDocument/2006/relationships/customXml" Target="../ink/ink23.xm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6" Type="http://schemas.openxmlformats.org/officeDocument/2006/relationships/customXml" Target="../ink/ink7.xml"/><Relationship Id="rId20" Type="http://schemas.openxmlformats.org/officeDocument/2006/relationships/customXml" Target="../ink/ink9.xml"/><Relationship Id="rId29" Type="http://schemas.openxmlformats.org/officeDocument/2006/relationships/customXml" Target="../ink/ink15.xml"/><Relationship Id="rId41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17.png"/><Relationship Id="rId24" Type="http://schemas.openxmlformats.org/officeDocument/2006/relationships/image" Target="../media/image23.png"/><Relationship Id="rId32" Type="http://schemas.openxmlformats.org/officeDocument/2006/relationships/customXml" Target="../ink/ink17.xml"/><Relationship Id="rId37" Type="http://schemas.openxmlformats.org/officeDocument/2006/relationships/customXml" Target="../ink/ink20.xml"/><Relationship Id="rId40" Type="http://schemas.openxmlformats.org/officeDocument/2006/relationships/customXml" Target="../ink/ink22.xml"/><Relationship Id="rId5" Type="http://schemas.openxmlformats.org/officeDocument/2006/relationships/image" Target="../media/image14.png"/><Relationship Id="rId15" Type="http://schemas.openxmlformats.org/officeDocument/2006/relationships/image" Target="../media/image19.png"/><Relationship Id="rId23" Type="http://schemas.openxmlformats.org/officeDocument/2006/relationships/customXml" Target="../ink/ink11.xml"/><Relationship Id="rId28" Type="http://schemas.openxmlformats.org/officeDocument/2006/relationships/customXml" Target="../ink/ink14.xml"/><Relationship Id="rId36" Type="http://schemas.openxmlformats.org/officeDocument/2006/relationships/image" Target="../media/image27.png"/><Relationship Id="rId10" Type="http://schemas.openxmlformats.org/officeDocument/2006/relationships/customXml" Target="../ink/ink4.xml"/><Relationship Id="rId19" Type="http://schemas.openxmlformats.org/officeDocument/2006/relationships/image" Target="../media/image21.png"/><Relationship Id="rId31" Type="http://schemas.openxmlformats.org/officeDocument/2006/relationships/customXml" Target="../ink/ink16.xml"/><Relationship Id="rId4" Type="http://schemas.openxmlformats.org/officeDocument/2006/relationships/customXml" Target="../ink/ink1.xml"/><Relationship Id="rId9" Type="http://schemas.openxmlformats.org/officeDocument/2006/relationships/image" Target="../media/image16.png"/><Relationship Id="rId14" Type="http://schemas.openxmlformats.org/officeDocument/2006/relationships/customXml" Target="../ink/ink6.xml"/><Relationship Id="rId22" Type="http://schemas.openxmlformats.org/officeDocument/2006/relationships/customXml" Target="../ink/ink10.xml"/><Relationship Id="rId27" Type="http://schemas.openxmlformats.org/officeDocument/2006/relationships/image" Target="../media/image24.png"/><Relationship Id="rId30" Type="http://schemas.openxmlformats.org/officeDocument/2006/relationships/image" Target="../media/image25.png"/><Relationship Id="rId35" Type="http://schemas.openxmlformats.org/officeDocument/2006/relationships/customXml" Target="../ink/ink19.xml"/><Relationship Id="rId43" Type="http://schemas.openxmlformats.org/officeDocument/2006/relationships/image" Target="../media/image30.png"/><Relationship Id="rId8" Type="http://schemas.openxmlformats.org/officeDocument/2006/relationships/customXml" Target="../ink/ink3.xml"/><Relationship Id="rId3" Type="http://schemas.openxmlformats.org/officeDocument/2006/relationships/image" Target="../media/image13.png"/><Relationship Id="rId12" Type="http://schemas.openxmlformats.org/officeDocument/2006/relationships/customXml" Target="../ink/ink5.xml"/><Relationship Id="rId17" Type="http://schemas.openxmlformats.org/officeDocument/2006/relationships/image" Target="../media/image20.png"/><Relationship Id="rId25" Type="http://schemas.openxmlformats.org/officeDocument/2006/relationships/customXml" Target="../ink/ink12.xml"/><Relationship Id="rId33" Type="http://schemas.openxmlformats.org/officeDocument/2006/relationships/image" Target="../media/image26.png"/><Relationship Id="rId38" Type="http://schemas.openxmlformats.org/officeDocument/2006/relationships/customXml" Target="../ink/ink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3CA38-5320-F5E2-DEED-F5C1C8ED79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O" dirty="0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merican Typewriter" panose="02090604020004020304" pitchFamily="18" charset="77"/>
                <a:cs typeface="Times New Roman" panose="02020603050405020304" pitchFamily="18" charset="0"/>
              </a:rPr>
              <a:t>C The Matrix</a:t>
            </a:r>
            <a:endParaRPr lang="en-NO" dirty="0">
              <a:solidFill>
                <a:schemeClr val="accent3">
                  <a:lumMod val="60000"/>
                  <a:lumOff val="40000"/>
                </a:schemeClr>
              </a:solidFill>
              <a:latin typeface="American Typewriter" panose="02090604020004020304" pitchFamily="18" charset="77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DB5EF-19B7-D6D4-0BDF-B5B7BEAE2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O" dirty="0"/>
              <a:t>En Kjapp Og Gøy Intro Til C, Pointers og Minnefordeling</a:t>
            </a:r>
            <a:endParaRPr lang="en-NO" dirty="0">
              <a:solidFill>
                <a:schemeClr val="accent3">
                  <a:lumMod val="60000"/>
                  <a:lumOff val="40000"/>
                </a:schemeClr>
              </a:solidFill>
              <a:latin typeface="American Typewriter" panose="02090604020004020304" pitchFamily="18" charset="77"/>
            </a:endParaRPr>
          </a:p>
          <a:p>
            <a:r>
              <a:rPr lang="en-NO" dirty="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</a:rPr>
              <a:t>By: Attila</a:t>
            </a:r>
          </a:p>
        </p:txBody>
      </p:sp>
    </p:spTree>
    <p:extLst>
      <p:ext uri="{BB962C8B-B14F-4D97-AF65-F5344CB8AC3E}">
        <p14:creationId xmlns:p14="http://schemas.microsoft.com/office/powerpoint/2010/main" val="2211675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C2B69-F3DA-8F60-2716-20C6FB28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Minnet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808EE-1BAD-9F45-38B2-6FBDA458E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nb-NO" dirty="0" err="1"/>
              <a:t>Heap</a:t>
            </a:r>
            <a:endParaRPr lang="nb-NO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087A34A-BCFE-74F7-7C0C-9FBFD8D83ECE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b-NO" dirty="0" err="1"/>
              <a:t>Stack</a:t>
            </a:r>
            <a:endParaRPr lang="nb-NO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D8EFFD9D-7C78-B6A5-182B-8E59FA54C576}"/>
              </a:ext>
            </a:extLst>
          </p:cNvPr>
          <p:cNvSpPr/>
          <p:nvPr/>
        </p:nvSpPr>
        <p:spPr>
          <a:xfrm rot="2471420">
            <a:off x="6160695" y="2108885"/>
            <a:ext cx="2511380" cy="640016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83E15339-30BF-A746-F9C6-39C6C8488256}"/>
              </a:ext>
            </a:extLst>
          </p:cNvPr>
          <p:cNvSpPr/>
          <p:nvPr/>
        </p:nvSpPr>
        <p:spPr>
          <a:xfrm rot="8196482">
            <a:off x="3707995" y="2136302"/>
            <a:ext cx="2511380" cy="640016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49844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61CD1-8D5C-DD55-7D40-CE511B185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Stack</a:t>
            </a:r>
            <a:r>
              <a:rPr lang="nb-NO" dirty="0"/>
              <a:t> Minne</a:t>
            </a:r>
          </a:p>
        </p:txBody>
      </p:sp>
      <p:pic>
        <p:nvPicPr>
          <p:cNvPr id="4" name="Picture 2" descr="Books Stack Realistic 427700 Vector Art at Vecteezy">
            <a:extLst>
              <a:ext uri="{FF2B5EF4-FFF2-40B4-BE49-F238E27FC236}">
                <a16:creationId xmlns:a16="http://schemas.microsoft.com/office/drawing/2014/main" id="{B9BBCD3B-DDA6-C8A8-50A1-453899688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0248" y="1690688"/>
            <a:ext cx="5051504" cy="5051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Cartoon Book Pictures - Cliparts.co">
            <a:extLst>
              <a:ext uri="{FF2B5EF4-FFF2-40B4-BE49-F238E27FC236}">
                <a16:creationId xmlns:a16="http://schemas.microsoft.com/office/drawing/2014/main" id="{972A910A-9B83-85E0-05A3-F198664B5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883" y="2536714"/>
            <a:ext cx="1676160" cy="959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7696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DBE88-8423-47CD-070F-2C7DCFD73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Heap</a:t>
            </a:r>
            <a:r>
              <a:rPr lang="nb-NO" dirty="0"/>
              <a:t> Minne</a:t>
            </a:r>
          </a:p>
        </p:txBody>
      </p:sp>
      <p:pic>
        <p:nvPicPr>
          <p:cNvPr id="4" name="Picture 4" descr="Adjustable Bookshelf : 10 Steps (with Pictures) - Instructables">
            <a:extLst>
              <a:ext uri="{FF2B5EF4-FFF2-40B4-BE49-F238E27FC236}">
                <a16:creationId xmlns:a16="http://schemas.microsoft.com/office/drawing/2014/main" id="{39A4684A-9082-5A75-4CE6-1DA0292D9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687" y="1690688"/>
            <a:ext cx="5762625" cy="4802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Cartoon Book Pictures - Cliparts.co">
            <a:extLst>
              <a:ext uri="{FF2B5EF4-FFF2-40B4-BE49-F238E27FC236}">
                <a16:creationId xmlns:a16="http://schemas.microsoft.com/office/drawing/2014/main" id="{C4255A46-22AE-B572-BDE1-4BC9D238E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8073" y="4378817"/>
            <a:ext cx="481764" cy="1345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7008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50C32-163E-C675-0CFE-768AC2249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Samspill</a:t>
            </a:r>
          </a:p>
        </p:txBody>
      </p:sp>
      <p:pic>
        <p:nvPicPr>
          <p:cNvPr id="2052" name="Picture 4" descr="Adjustable Bookshelf : 10 Steps (with Pictures) - Instructables">
            <a:extLst>
              <a:ext uri="{FF2B5EF4-FFF2-40B4-BE49-F238E27FC236}">
                <a16:creationId xmlns:a16="http://schemas.microsoft.com/office/drawing/2014/main" id="{E6A9C6B7-361A-D25F-3421-5A1121DD1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252" y="2256114"/>
            <a:ext cx="4644887" cy="3870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C9CEE0C-C774-1A00-DF27-130E9E638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NO" dirty="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</a:rPr>
              <a:t>Stack: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A689F89-D0D9-281D-DB87-D46CE494D75D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O" dirty="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</a:rPr>
              <a:t>Heap:</a:t>
            </a:r>
          </a:p>
        </p:txBody>
      </p:sp>
      <p:pic>
        <p:nvPicPr>
          <p:cNvPr id="7" name="Picture 2" descr="Books Stack Realistic 427700 Vector Art at Vecteezy">
            <a:extLst>
              <a:ext uri="{FF2B5EF4-FFF2-40B4-BE49-F238E27FC236}">
                <a16:creationId xmlns:a16="http://schemas.microsoft.com/office/drawing/2014/main" id="{7B4663A6-93D2-B9CA-4DBD-9C7E0E299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74" y="2464759"/>
            <a:ext cx="3796016" cy="379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artoon Book Pictures - Cliparts.co">
            <a:extLst>
              <a:ext uri="{FF2B5EF4-FFF2-40B4-BE49-F238E27FC236}">
                <a16:creationId xmlns:a16="http://schemas.microsoft.com/office/drawing/2014/main" id="{BB0A33D9-C87D-2191-0AF5-2008DC9AB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2695" y="3132372"/>
            <a:ext cx="392555" cy="959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#36 Meeting with Book Agents | Building A Million Dollar Business Part Time">
            <a:extLst>
              <a:ext uri="{FF2B5EF4-FFF2-40B4-BE49-F238E27FC236}">
                <a16:creationId xmlns:a16="http://schemas.microsoft.com/office/drawing/2014/main" id="{C2C7F62C-EC08-C419-D35C-CB5D7AF8D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770" y="4362767"/>
            <a:ext cx="1986168" cy="176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Cartoon Book Pictures - Cliparts.co">
            <a:extLst>
              <a:ext uri="{FF2B5EF4-FFF2-40B4-BE49-F238E27FC236}">
                <a16:creationId xmlns:a16="http://schemas.microsoft.com/office/drawing/2014/main" id="{3F1ECBB3-F402-B989-F38A-D4B90AE40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9660" y="2752872"/>
            <a:ext cx="1676160" cy="959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1380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0C155-BEC4-D9F7-8F21-A56C67913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9CAF9-7CFB-30C2-5AF2-54FA5FBE9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14097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7F2FD-D349-8D5F-3AA9-DC6018A37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O" sz="5400" dirty="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</a:rPr>
              <a:t>Innsjekk</a:t>
            </a:r>
            <a:endParaRPr lang="en-NO" dirty="0">
              <a:solidFill>
                <a:schemeClr val="accent3">
                  <a:lumMod val="60000"/>
                  <a:lumOff val="40000"/>
                </a:schemeClr>
              </a:solidFill>
              <a:latin typeface="American Typewriter" panose="02090604020004020304" pitchFamily="18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068E9-C5C2-E7F4-A54F-D690337ED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O" sz="3600" dirty="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  <a:cs typeface="Times New Roman" panose="02020603050405020304" pitchFamily="18" charset="0"/>
              </a:rPr>
              <a:t>Har du brukt kompilert språk før?</a:t>
            </a:r>
          </a:p>
        </p:txBody>
      </p:sp>
    </p:spTree>
    <p:extLst>
      <p:ext uri="{BB962C8B-B14F-4D97-AF65-F5344CB8AC3E}">
        <p14:creationId xmlns:p14="http://schemas.microsoft.com/office/powerpoint/2010/main" val="185645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7CF7B-3D2F-1C95-9439-30D33D25C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NO" sz="5400" dirty="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</a:rPr>
              <a:t>Hvorfor lære C?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596E5-87E0-A400-0B91-74803553D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0017" y="6492875"/>
            <a:ext cx="2941983" cy="365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O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</a:rPr>
              <a:t>(bare lær C++, den er bedre)</a:t>
            </a:r>
          </a:p>
        </p:txBody>
      </p:sp>
      <p:pic>
        <p:nvPicPr>
          <p:cNvPr id="1030" name="Picture 6" descr="A brief history of bullet time, aka The Matrix effect | The Flash Pack">
            <a:extLst>
              <a:ext uri="{FF2B5EF4-FFF2-40B4-BE49-F238E27FC236}">
                <a16:creationId xmlns:a16="http://schemas.microsoft.com/office/drawing/2014/main" id="{ADB4BBEE-1F78-4F07-A11C-08E237E0B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65" y="1494735"/>
            <a:ext cx="4890880" cy="229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here is no spoon. How our perception shapes our reality. — iABDI.COM">
            <a:extLst>
              <a:ext uri="{FF2B5EF4-FFF2-40B4-BE49-F238E27FC236}">
                <a16:creationId xmlns:a16="http://schemas.microsoft.com/office/drawing/2014/main" id="{99C2C3F7-A567-D8D3-FC3D-396DD162A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414" y="2064578"/>
            <a:ext cx="3979335" cy="298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atrix, de las hermanas Wachowski: análisis e interpretación de la  película. - Cultura Genial">
            <a:extLst>
              <a:ext uri="{FF2B5EF4-FFF2-40B4-BE49-F238E27FC236}">
                <a16:creationId xmlns:a16="http://schemas.microsoft.com/office/drawing/2014/main" id="{95A59CFB-E54C-FB2B-E367-B045C118A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1657" y="3920310"/>
            <a:ext cx="5247860" cy="2755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8788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Morpheus Matrix Quotes - ShortQuotes.cc">
            <a:extLst>
              <a:ext uri="{FF2B5EF4-FFF2-40B4-BE49-F238E27FC236}">
                <a16:creationId xmlns:a16="http://schemas.microsoft.com/office/drawing/2014/main" id="{173229F5-2F26-620C-81FB-4AA1ACAFB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6578" y="0"/>
            <a:ext cx="1275288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8193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27473-25FB-DF2C-1593-6F27246A2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nb-NO" dirty="0" err="1"/>
              <a:t>Hello</a:t>
            </a:r>
            <a:r>
              <a:rPr lang="nb-NO" dirty="0"/>
              <a:t> World i C</a:t>
            </a:r>
          </a:p>
        </p:txBody>
      </p:sp>
    </p:spTree>
    <p:extLst>
      <p:ext uri="{BB962C8B-B14F-4D97-AF65-F5344CB8AC3E}">
        <p14:creationId xmlns:p14="http://schemas.microsoft.com/office/powerpoint/2010/main" val="2854857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A7D4-3B51-B704-2836-8710957E4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nb-NO" dirty="0" err="1"/>
              <a:t>Interpreted</a:t>
            </a:r>
            <a:r>
              <a:rPr lang="nb-NO" dirty="0"/>
              <a:t> VS </a:t>
            </a:r>
            <a:r>
              <a:rPr lang="nb-NO" dirty="0" err="1"/>
              <a:t>Compiled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719161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2126A-F4BA-5F9E-5695-5CD1EF30F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</a:rPr>
              <a:t>Interpreted</a:t>
            </a:r>
          </a:p>
        </p:txBody>
      </p:sp>
      <p:pic>
        <p:nvPicPr>
          <p:cNvPr id="4098" name="Picture 2" descr="Fascinating Facts About Keanu Reeves - Wow Gallery | eBaum's World">
            <a:extLst>
              <a:ext uri="{FF2B5EF4-FFF2-40B4-BE49-F238E27FC236}">
                <a16:creationId xmlns:a16="http://schemas.microsoft.com/office/drawing/2014/main" id="{1E2AD4C0-0F52-C1BF-42CE-EBDEF6930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175" y="1374609"/>
            <a:ext cx="3201648" cy="2054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Nokia 3710 fold - Wikipedia">
            <a:extLst>
              <a:ext uri="{FF2B5EF4-FFF2-40B4-BE49-F238E27FC236}">
                <a16:creationId xmlns:a16="http://schemas.microsoft.com/office/drawing/2014/main" id="{2241CE68-0D79-C060-1C1B-3226DAAED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10083" y="3953741"/>
            <a:ext cx="2539134" cy="2539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D492ACC-E97B-C1E7-0C08-6E635A8DDB70}"/>
              </a:ext>
            </a:extLst>
          </p:cNvPr>
          <p:cNvGrpSpPr/>
          <p:nvPr/>
        </p:nvGrpSpPr>
        <p:grpSpPr>
          <a:xfrm>
            <a:off x="1189381" y="2712430"/>
            <a:ext cx="9813235" cy="5214437"/>
            <a:chOff x="1398104" y="2700172"/>
            <a:chExt cx="9813235" cy="5214437"/>
          </a:xfrm>
        </p:grpSpPr>
        <p:pic>
          <p:nvPicPr>
            <p:cNvPr id="4106" name="Picture 10" descr="The Matrix Fight || NEO fighting MORPHEUS || Kung Fu">
              <a:extLst>
                <a:ext uri="{FF2B5EF4-FFF2-40B4-BE49-F238E27FC236}">
                  <a16:creationId xmlns:a16="http://schemas.microsoft.com/office/drawing/2014/main" id="{02E6191A-D984-2116-F84C-DDA84D5713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6868" y="3851098"/>
              <a:ext cx="4929809" cy="27730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Multiply 14">
              <a:extLst>
                <a:ext uri="{FF2B5EF4-FFF2-40B4-BE49-F238E27FC236}">
                  <a16:creationId xmlns:a16="http://schemas.microsoft.com/office/drawing/2014/main" id="{C94A2995-1F4A-D257-0479-139FFD8FF215}"/>
                </a:ext>
              </a:extLst>
            </p:cNvPr>
            <p:cNvSpPr/>
            <p:nvPr/>
          </p:nvSpPr>
          <p:spPr>
            <a:xfrm>
              <a:off x="1398104" y="2700172"/>
              <a:ext cx="9813235" cy="5214437"/>
            </a:xfrm>
            <a:prstGeom prst="mathMultiply">
              <a:avLst>
                <a:gd name="adj1" fmla="val 532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376807F-D4D2-EFAF-596C-DA6033EE7045}"/>
              </a:ext>
            </a:extLst>
          </p:cNvPr>
          <p:cNvGrpSpPr/>
          <p:nvPr/>
        </p:nvGrpSpPr>
        <p:grpSpPr>
          <a:xfrm>
            <a:off x="8279501" y="3144394"/>
            <a:ext cx="4522191" cy="4157828"/>
            <a:chOff x="8279501" y="3144394"/>
            <a:chExt cx="4522191" cy="4157828"/>
          </a:xfrm>
        </p:grpSpPr>
        <p:pic>
          <p:nvPicPr>
            <p:cNvPr id="4108" name="Picture 12" descr="Herbal Memory Supplements | Memory Remedies | Memory Aids">
              <a:extLst>
                <a:ext uri="{FF2B5EF4-FFF2-40B4-BE49-F238E27FC236}">
                  <a16:creationId xmlns:a16="http://schemas.microsoft.com/office/drawing/2014/main" id="{335176B8-F982-B1BE-048D-BA56039BC5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99281" y="3810242"/>
              <a:ext cx="2682633" cy="2682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Multiply 16">
              <a:extLst>
                <a:ext uri="{FF2B5EF4-FFF2-40B4-BE49-F238E27FC236}">
                  <a16:creationId xmlns:a16="http://schemas.microsoft.com/office/drawing/2014/main" id="{FE0CE02C-0667-6AB9-D2A2-FA4A194097D2}"/>
                </a:ext>
              </a:extLst>
            </p:cNvPr>
            <p:cNvSpPr/>
            <p:nvPr/>
          </p:nvSpPr>
          <p:spPr>
            <a:xfrm>
              <a:off x="8279501" y="3144394"/>
              <a:ext cx="4522191" cy="4157828"/>
            </a:xfrm>
            <a:prstGeom prst="mathMultiply">
              <a:avLst>
                <a:gd name="adj1" fmla="val 532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3297164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2126A-F4BA-5F9E-5695-5CD1EF30F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>
                <a:solidFill>
                  <a:schemeClr val="accent3">
                    <a:lumMod val="60000"/>
                    <a:lumOff val="40000"/>
                  </a:schemeClr>
                </a:solidFill>
                <a:latin typeface="American Typewriter" panose="02090604020004020304" pitchFamily="18" charset="77"/>
              </a:rPr>
              <a:t>Compiled</a:t>
            </a:r>
          </a:p>
        </p:txBody>
      </p:sp>
      <p:pic>
        <p:nvPicPr>
          <p:cNvPr id="5122" name="Picture 2" descr="Agent Smith (Character) - Giant Bomb">
            <a:extLst>
              <a:ext uri="{FF2B5EF4-FFF2-40B4-BE49-F238E27FC236}">
                <a16:creationId xmlns:a16="http://schemas.microsoft.com/office/drawing/2014/main" id="{F544CF61-8E3C-7439-4465-EAC73C4E0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4521" y="1690688"/>
            <a:ext cx="2782957" cy="2040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A brief history of bullet time, aka The Matrix effect | The Flash Pack">
            <a:extLst>
              <a:ext uri="{FF2B5EF4-FFF2-40B4-BE49-F238E27FC236}">
                <a16:creationId xmlns:a16="http://schemas.microsoft.com/office/drawing/2014/main" id="{C8AE1A2E-8419-D83D-49B8-A3ED1EA87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787" y="4021012"/>
            <a:ext cx="3723860" cy="229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E893B68C-574B-BC82-E638-D765FDD72DB8}"/>
              </a:ext>
            </a:extLst>
          </p:cNvPr>
          <p:cNvGrpSpPr/>
          <p:nvPr/>
        </p:nvGrpSpPr>
        <p:grpSpPr>
          <a:xfrm>
            <a:off x="3834904" y="3088398"/>
            <a:ext cx="4522191" cy="4157828"/>
            <a:chOff x="3834904" y="3088398"/>
            <a:chExt cx="4522191" cy="4157828"/>
          </a:xfrm>
        </p:grpSpPr>
        <p:pic>
          <p:nvPicPr>
            <p:cNvPr id="5124" name="Picture 4" descr="Lesser Known Facts You Probably Didn't Know About The 'The Matrix' Trilogy">
              <a:extLst>
                <a:ext uri="{FF2B5EF4-FFF2-40B4-BE49-F238E27FC236}">
                  <a16:creationId xmlns:a16="http://schemas.microsoft.com/office/drawing/2014/main" id="{7753C75E-8ACA-F0CA-F699-1DC78FF131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6799" y="4122825"/>
              <a:ext cx="3499678" cy="19616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Multiply 3">
              <a:extLst>
                <a:ext uri="{FF2B5EF4-FFF2-40B4-BE49-F238E27FC236}">
                  <a16:creationId xmlns:a16="http://schemas.microsoft.com/office/drawing/2014/main" id="{FA513021-9494-282A-CEFE-CB729F2B1CDC}"/>
                </a:ext>
              </a:extLst>
            </p:cNvPr>
            <p:cNvSpPr/>
            <p:nvPr/>
          </p:nvSpPr>
          <p:spPr>
            <a:xfrm>
              <a:off x="3834904" y="3088398"/>
              <a:ext cx="4522191" cy="4157828"/>
            </a:xfrm>
            <a:prstGeom prst="mathMultiply">
              <a:avLst>
                <a:gd name="adj1" fmla="val 532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126" name="Picture 6" descr="Nvidia GeForce Giveaway Offers Custom The Matrix-Inspired PCs">
            <a:extLst>
              <a:ext uri="{FF2B5EF4-FFF2-40B4-BE49-F238E27FC236}">
                <a16:creationId xmlns:a16="http://schemas.microsoft.com/office/drawing/2014/main" id="{AD1A1774-E50D-4C79-1874-48418CBA7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7629" y="3926602"/>
            <a:ext cx="3909885" cy="2354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5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74D2-676E-43F3-D979-DBA542857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Hodepine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42AA32EB-C602-D349-C4A3-11A487882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81" y="2152000"/>
            <a:ext cx="11011437" cy="403558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ED819A3-823D-AF94-A458-37B15AA736A7}"/>
                  </a:ext>
                </a:extLst>
              </p14:cNvPr>
              <p14:cNvContentPartPr/>
              <p14:nvPr/>
            </p14:nvContentPartPr>
            <p14:xfrm>
              <a:off x="5622695" y="6004951"/>
              <a:ext cx="1589108" cy="221954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ED819A3-823D-AF94-A458-37B15AA736A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04690" y="5986935"/>
                <a:ext cx="1624758" cy="257625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BB3CC4E8-2F0F-E066-118F-ED3F412EE68D}"/>
              </a:ext>
            </a:extLst>
          </p:cNvPr>
          <p:cNvGrpSpPr/>
          <p:nvPr/>
        </p:nvGrpSpPr>
        <p:grpSpPr>
          <a:xfrm>
            <a:off x="5400735" y="1793251"/>
            <a:ext cx="1356120" cy="939960"/>
            <a:chOff x="5400735" y="1793251"/>
            <a:chExt cx="1356120" cy="9399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5F320144-5AC4-F5AD-11F0-C150C8646809}"/>
                    </a:ext>
                  </a:extLst>
                </p14:cNvPr>
                <p14:cNvContentPartPr/>
                <p14:nvPr/>
              </p14:nvContentPartPr>
              <p14:xfrm>
                <a:off x="5400735" y="1793251"/>
                <a:ext cx="820080" cy="93996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5F320144-5AC4-F5AD-11F0-C150C86468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382735" y="1775611"/>
                  <a:ext cx="855720" cy="9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6464E4B9-20A4-F269-EE41-C7A48B367E52}"/>
                    </a:ext>
                  </a:extLst>
                </p14:cNvPr>
                <p14:cNvContentPartPr/>
                <p14:nvPr/>
              </p14:nvContentPartPr>
              <p14:xfrm>
                <a:off x="6165015" y="2051371"/>
                <a:ext cx="591840" cy="647640"/>
              </p14:xfrm>
            </p:contentPart>
          </mc:Choice>
          <mc:Fallback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6464E4B9-20A4-F269-EE41-C7A48B367E52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147375" y="2033731"/>
                  <a:ext cx="627480" cy="6832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921161-28E6-7805-AD49-197F839CB1E8}"/>
              </a:ext>
            </a:extLst>
          </p:cNvPr>
          <p:cNvGrpSpPr/>
          <p:nvPr/>
        </p:nvGrpSpPr>
        <p:grpSpPr>
          <a:xfrm>
            <a:off x="7199295" y="1884331"/>
            <a:ext cx="1576440" cy="930240"/>
            <a:chOff x="7199295" y="1884331"/>
            <a:chExt cx="1576440" cy="9302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951AE533-46D8-3008-3175-AAA86F6DEFB4}"/>
                    </a:ext>
                  </a:extLst>
                </p14:cNvPr>
                <p14:cNvContentPartPr/>
                <p14:nvPr/>
              </p14:nvContentPartPr>
              <p14:xfrm>
                <a:off x="7205055" y="1891531"/>
                <a:ext cx="360" cy="68976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951AE533-46D8-3008-3175-AAA86F6DEFB4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7187055" y="1873891"/>
                  <a:ext cx="36000" cy="72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93DC8B54-0BA8-D056-A88D-0EE2946D5611}"/>
                    </a:ext>
                  </a:extLst>
                </p14:cNvPr>
                <p14:cNvContentPartPr/>
                <p14:nvPr/>
              </p14:nvContentPartPr>
              <p14:xfrm>
                <a:off x="7205055" y="1907011"/>
                <a:ext cx="291960" cy="36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93DC8B54-0BA8-D056-A88D-0EE2946D5611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7187055" y="1889371"/>
                  <a:ext cx="3276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244505AD-84D3-CB0B-9A87-4144B0CF6035}"/>
                    </a:ext>
                  </a:extLst>
                </p14:cNvPr>
                <p14:cNvContentPartPr/>
                <p14:nvPr/>
              </p14:nvContentPartPr>
              <p14:xfrm>
                <a:off x="7199295" y="2226331"/>
                <a:ext cx="308520" cy="360"/>
              </p14:xfrm>
            </p:contentPart>
          </mc:Choice>
          <mc:Fallback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244505AD-84D3-CB0B-9A87-4144B0CF6035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7181295" y="2208691"/>
                  <a:ext cx="34416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F0FB4B9C-625E-C4F3-B465-67B07E9A2C8D}"/>
                    </a:ext>
                  </a:extLst>
                </p14:cNvPr>
                <p14:cNvContentPartPr/>
                <p14:nvPr/>
              </p14:nvContentPartPr>
              <p14:xfrm>
                <a:off x="7844415" y="1936171"/>
                <a:ext cx="331200" cy="635040"/>
              </p14:xfrm>
            </p:contentPart>
          </mc:Choice>
          <mc:Fallback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F0FB4B9C-625E-C4F3-B465-67B07E9A2C8D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7826775" y="1918171"/>
                  <a:ext cx="366840" cy="67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C449D4D9-7137-9AEF-4AF3-81702087F96C}"/>
                    </a:ext>
                  </a:extLst>
                </p14:cNvPr>
                <p14:cNvContentPartPr/>
                <p14:nvPr/>
              </p14:nvContentPartPr>
              <p14:xfrm>
                <a:off x="7967535" y="2754451"/>
                <a:ext cx="360" cy="360"/>
              </p14:xfrm>
            </p:contentPart>
          </mc:Choice>
          <mc:Fallback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C449D4D9-7137-9AEF-4AF3-81702087F96C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7949895" y="27364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A1691480-7F52-725C-95CE-E4AEF0B8F0E8}"/>
                    </a:ext>
                  </a:extLst>
                </p14:cNvPr>
                <p14:cNvContentPartPr/>
                <p14:nvPr/>
              </p14:nvContentPartPr>
              <p14:xfrm>
                <a:off x="8483055" y="1884331"/>
                <a:ext cx="292680" cy="682920"/>
              </p14:xfrm>
            </p:contentPart>
          </mc:Choice>
          <mc:Fallback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A1691480-7F52-725C-95CE-E4AEF0B8F0E8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8465415" y="1866331"/>
                  <a:ext cx="328320" cy="71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7D2FAD05-BA04-9233-9352-1DCB61F11CC3}"/>
                    </a:ext>
                  </a:extLst>
                </p14:cNvPr>
                <p14:cNvContentPartPr/>
                <p14:nvPr/>
              </p14:nvContentPartPr>
              <p14:xfrm>
                <a:off x="8593215" y="2814211"/>
                <a:ext cx="360" cy="360"/>
              </p14:xfrm>
            </p:contentPart>
          </mc:Choice>
          <mc:Fallback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7D2FAD05-BA04-9233-9352-1DCB61F11CC3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8575215" y="27965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7C8BCCF-B03F-FFC2-D273-BFEB28889BB5}"/>
              </a:ext>
            </a:extLst>
          </p:cNvPr>
          <p:cNvGrpSpPr/>
          <p:nvPr/>
        </p:nvGrpSpPr>
        <p:grpSpPr>
          <a:xfrm>
            <a:off x="9021615" y="1924651"/>
            <a:ext cx="356400" cy="970200"/>
            <a:chOff x="9021615" y="1924651"/>
            <a:chExt cx="356400" cy="9702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C6217DDB-736D-7DD0-18AF-967BDDA2C1F7}"/>
                    </a:ext>
                  </a:extLst>
                </p14:cNvPr>
                <p14:cNvContentPartPr/>
                <p14:nvPr/>
              </p14:nvContentPartPr>
              <p14:xfrm>
                <a:off x="9021615" y="1924651"/>
                <a:ext cx="356400" cy="796680"/>
              </p14:xfrm>
            </p:contentPart>
          </mc:Choice>
          <mc:Fallback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C6217DDB-736D-7DD0-18AF-967BDDA2C1F7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9003975" y="1906651"/>
                  <a:ext cx="392040" cy="83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2EE66934-822C-BF2C-9E55-E94E3CA44BF7}"/>
                    </a:ext>
                  </a:extLst>
                </p14:cNvPr>
                <p14:cNvContentPartPr/>
                <p14:nvPr/>
              </p14:nvContentPartPr>
              <p14:xfrm>
                <a:off x="9069855" y="2894491"/>
                <a:ext cx="360" cy="360"/>
              </p14:xfrm>
            </p:contentPart>
          </mc:Choice>
          <mc:Fallback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2EE66934-822C-BF2C-9E55-E94E3CA44BF7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9051855" y="28764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BB4535F-017E-E0C3-E596-E9270E8449D1}"/>
              </a:ext>
            </a:extLst>
          </p:cNvPr>
          <p:cNvGrpSpPr/>
          <p:nvPr/>
        </p:nvGrpSpPr>
        <p:grpSpPr>
          <a:xfrm>
            <a:off x="3739695" y="3771451"/>
            <a:ext cx="601560" cy="967680"/>
            <a:chOff x="3739695" y="3771451"/>
            <a:chExt cx="601560" cy="9676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BF833D60-F515-DD3B-CE53-9DC5AF336E17}"/>
                    </a:ext>
                  </a:extLst>
                </p14:cNvPr>
                <p14:cNvContentPartPr/>
                <p14:nvPr/>
              </p14:nvContentPartPr>
              <p14:xfrm>
                <a:off x="3739695" y="3771451"/>
                <a:ext cx="443160" cy="752040"/>
              </p14:xfrm>
            </p:contentPart>
          </mc:Choice>
          <mc:Fallback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BF833D60-F515-DD3B-CE53-9DC5AF336E17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3722055" y="3753811"/>
                  <a:ext cx="478800" cy="78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">
              <p14:nvContentPartPr>
                <p14:cNvPr id="36" name="Ink 35">
                  <a:extLst>
                    <a:ext uri="{FF2B5EF4-FFF2-40B4-BE49-F238E27FC236}">
                      <a16:creationId xmlns:a16="http://schemas.microsoft.com/office/drawing/2014/main" id="{0EC69357-762F-C9F9-142D-7357696B5149}"/>
                    </a:ext>
                  </a:extLst>
                </p14:cNvPr>
                <p14:cNvContentPartPr/>
                <p14:nvPr/>
              </p14:nvContentPartPr>
              <p14:xfrm>
                <a:off x="4340895" y="4738771"/>
                <a:ext cx="360" cy="360"/>
              </p14:xfrm>
            </p:contentPart>
          </mc:Choice>
          <mc:Fallback>
            <p:pic>
              <p:nvPicPr>
                <p:cNvPr id="36" name="Ink 35">
                  <a:extLst>
                    <a:ext uri="{FF2B5EF4-FFF2-40B4-BE49-F238E27FC236}">
                      <a16:creationId xmlns:a16="http://schemas.microsoft.com/office/drawing/2014/main" id="{0EC69357-762F-C9F9-142D-7357696B5149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323255" y="47211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1FA7085-DE3B-56A6-C6DF-4ACF61A1A275}"/>
              </a:ext>
            </a:extLst>
          </p:cNvPr>
          <p:cNvGrpSpPr/>
          <p:nvPr/>
        </p:nvGrpSpPr>
        <p:grpSpPr>
          <a:xfrm>
            <a:off x="4909335" y="3383371"/>
            <a:ext cx="297720" cy="901800"/>
            <a:chOff x="4909335" y="3383371"/>
            <a:chExt cx="297720" cy="901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9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A5DE8B19-759A-4D6F-9AC5-996BFCA92780}"/>
                    </a:ext>
                  </a:extLst>
                </p14:cNvPr>
                <p14:cNvContentPartPr/>
                <p14:nvPr/>
              </p14:nvContentPartPr>
              <p14:xfrm>
                <a:off x="4909335" y="3383371"/>
                <a:ext cx="297720" cy="732960"/>
              </p14:xfrm>
            </p:contentPart>
          </mc:Choice>
          <mc:Fallback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A5DE8B19-759A-4D6F-9AC5-996BFCA92780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4891695" y="3365731"/>
                  <a:ext cx="333360" cy="76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3DE4BC65-ECAB-228C-67A1-18A896746AB1}"/>
                    </a:ext>
                  </a:extLst>
                </p14:cNvPr>
                <p14:cNvContentPartPr/>
                <p14:nvPr/>
              </p14:nvContentPartPr>
              <p14:xfrm>
                <a:off x="5087175" y="4284811"/>
                <a:ext cx="360" cy="360"/>
              </p14:xfrm>
            </p:contentPart>
          </mc:Choice>
          <mc:Fallback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3DE4BC65-ECAB-228C-67A1-18A896746AB1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5069535" y="42668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339AE662-9B34-5812-583F-5262ADC7F967}"/>
                  </a:ext>
                </a:extLst>
              </p14:cNvPr>
              <p14:cNvContentPartPr/>
              <p14:nvPr/>
            </p14:nvContentPartPr>
            <p14:xfrm>
              <a:off x="7947375" y="4499011"/>
              <a:ext cx="320040" cy="60948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339AE662-9B34-5812-583F-5262ADC7F967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929735" y="4481371"/>
                <a:ext cx="355680" cy="64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0E6FA76E-4285-E6E0-EB8C-17719AA3B6CD}"/>
                  </a:ext>
                </a:extLst>
              </p14:cNvPr>
              <p14:cNvContentPartPr/>
              <p14:nvPr/>
            </p14:nvContentPartPr>
            <p14:xfrm>
              <a:off x="7934415" y="5484691"/>
              <a:ext cx="360" cy="36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0E6FA76E-4285-E6E0-EB8C-17719AA3B6CD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916775" y="5466691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45" name="Group 44">
            <a:extLst>
              <a:ext uri="{FF2B5EF4-FFF2-40B4-BE49-F238E27FC236}">
                <a16:creationId xmlns:a16="http://schemas.microsoft.com/office/drawing/2014/main" id="{2E7DB69E-7451-2D88-1CFD-29872376BFE0}"/>
              </a:ext>
            </a:extLst>
          </p:cNvPr>
          <p:cNvGrpSpPr/>
          <p:nvPr/>
        </p:nvGrpSpPr>
        <p:grpSpPr>
          <a:xfrm>
            <a:off x="7986975" y="3287971"/>
            <a:ext cx="242280" cy="832320"/>
            <a:chOff x="7986975" y="3287971"/>
            <a:chExt cx="242280" cy="8323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5">
              <p14:nvContentPartPr>
                <p14:cNvPr id="43" name="Ink 42">
                  <a:extLst>
                    <a:ext uri="{FF2B5EF4-FFF2-40B4-BE49-F238E27FC236}">
                      <a16:creationId xmlns:a16="http://schemas.microsoft.com/office/drawing/2014/main" id="{5217E3C0-C448-6B0F-88E2-3A6E283A624C}"/>
                    </a:ext>
                  </a:extLst>
                </p14:cNvPr>
                <p14:cNvContentPartPr/>
                <p14:nvPr/>
              </p14:nvContentPartPr>
              <p14:xfrm>
                <a:off x="7986975" y="3287971"/>
                <a:ext cx="242280" cy="631440"/>
              </p14:xfrm>
            </p:contentPart>
          </mc:Choice>
          <mc:Fallback>
            <p:pic>
              <p:nvPicPr>
                <p:cNvPr id="43" name="Ink 42">
                  <a:extLst>
                    <a:ext uri="{FF2B5EF4-FFF2-40B4-BE49-F238E27FC236}">
                      <a16:creationId xmlns:a16="http://schemas.microsoft.com/office/drawing/2014/main" id="{5217E3C0-C448-6B0F-88E2-3A6E283A624C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7968975" y="3270331"/>
                  <a:ext cx="277920" cy="66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">
              <p14:nvContentPartPr>
                <p14:cNvPr id="44" name="Ink 43">
                  <a:extLst>
                    <a:ext uri="{FF2B5EF4-FFF2-40B4-BE49-F238E27FC236}">
                      <a16:creationId xmlns:a16="http://schemas.microsoft.com/office/drawing/2014/main" id="{F5099144-A03C-083C-CA52-0AACD1B5B31A}"/>
                    </a:ext>
                  </a:extLst>
                </p14:cNvPr>
                <p14:cNvContentPartPr/>
                <p14:nvPr/>
              </p14:nvContentPartPr>
              <p14:xfrm>
                <a:off x="8018655" y="4119931"/>
                <a:ext cx="360" cy="360"/>
              </p14:xfrm>
            </p:contentPart>
          </mc:Choice>
          <mc:Fallback>
            <p:pic>
              <p:nvPicPr>
                <p:cNvPr id="44" name="Ink 43">
                  <a:extLst>
                    <a:ext uri="{FF2B5EF4-FFF2-40B4-BE49-F238E27FC236}">
                      <a16:creationId xmlns:a16="http://schemas.microsoft.com/office/drawing/2014/main" id="{F5099144-A03C-083C-CA52-0AACD1B5B31A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8001015" y="41019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179501F-2D15-53E6-65EB-F4AF303A9CAD}"/>
              </a:ext>
            </a:extLst>
          </p:cNvPr>
          <p:cNvGrpSpPr/>
          <p:nvPr/>
        </p:nvGrpSpPr>
        <p:grpSpPr>
          <a:xfrm>
            <a:off x="3578415" y="4916971"/>
            <a:ext cx="1507680" cy="613080"/>
            <a:chOff x="3578415" y="4916971"/>
            <a:chExt cx="1507680" cy="613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8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3331B507-4829-D2B9-BDF4-2B4BBB3B31CD}"/>
                    </a:ext>
                  </a:extLst>
                </p14:cNvPr>
                <p14:cNvContentPartPr/>
                <p14:nvPr/>
              </p14:nvContentPartPr>
              <p14:xfrm>
                <a:off x="3578415" y="5143051"/>
                <a:ext cx="401400" cy="387000"/>
              </p14:xfrm>
            </p:contentPart>
          </mc:Choice>
          <mc:Fallback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3331B507-4829-D2B9-BDF4-2B4BBB3B31CD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3560775" y="5125411"/>
                  <a:ext cx="437040" cy="42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78B118BD-8D9C-A809-4380-DF40745ECCFA}"/>
                    </a:ext>
                  </a:extLst>
                </p14:cNvPr>
                <p14:cNvContentPartPr/>
                <p14:nvPr/>
              </p14:nvContentPartPr>
              <p14:xfrm>
                <a:off x="4265655" y="4966651"/>
                <a:ext cx="376560" cy="549360"/>
              </p14:xfrm>
            </p:contentPart>
          </mc:Choice>
          <mc:Fallback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78B118BD-8D9C-A809-4380-DF40745ECCFA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4248015" y="4948651"/>
                  <a:ext cx="412200" cy="58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">
              <p14:nvContentPartPr>
                <p14:cNvPr id="49" name="Ink 48">
                  <a:extLst>
                    <a:ext uri="{FF2B5EF4-FFF2-40B4-BE49-F238E27FC236}">
                      <a16:creationId xmlns:a16="http://schemas.microsoft.com/office/drawing/2014/main" id="{6C8C828A-DD3F-DDCC-1A78-D84B2D2670D3}"/>
                    </a:ext>
                  </a:extLst>
                </p14:cNvPr>
                <p14:cNvContentPartPr/>
                <p14:nvPr/>
              </p14:nvContentPartPr>
              <p14:xfrm>
                <a:off x="4761735" y="4916971"/>
                <a:ext cx="324360" cy="511920"/>
              </p14:xfrm>
            </p:contentPart>
          </mc:Choice>
          <mc:Fallback>
            <p:pic>
              <p:nvPicPr>
                <p:cNvPr id="49" name="Ink 48">
                  <a:extLst>
                    <a:ext uri="{FF2B5EF4-FFF2-40B4-BE49-F238E27FC236}">
                      <a16:creationId xmlns:a16="http://schemas.microsoft.com/office/drawing/2014/main" id="{6C8C828A-DD3F-DDCC-1A78-D84B2D2670D3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4744095" y="4899331"/>
                  <a:ext cx="360000" cy="5475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812677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7535</TotalTime>
  <Words>505</Words>
  <Application>Microsoft Macintosh PowerPoint</Application>
  <PresentationFormat>Widescreen</PresentationFormat>
  <Paragraphs>69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American Typewriter</vt:lpstr>
      <vt:lpstr>Aptos</vt:lpstr>
      <vt:lpstr>Arial</vt:lpstr>
      <vt:lpstr>Wingdings</vt:lpstr>
      <vt:lpstr>Office Theme</vt:lpstr>
      <vt:lpstr>C The Matrix</vt:lpstr>
      <vt:lpstr>Innsjekk</vt:lpstr>
      <vt:lpstr>Hvorfor lære C?</vt:lpstr>
      <vt:lpstr>PowerPoint Presentation</vt:lpstr>
      <vt:lpstr>Hello World i C</vt:lpstr>
      <vt:lpstr>Interpreted VS Compiled</vt:lpstr>
      <vt:lpstr>Interpreted</vt:lpstr>
      <vt:lpstr>Compiled</vt:lpstr>
      <vt:lpstr>Hodepine</vt:lpstr>
      <vt:lpstr>Minnet</vt:lpstr>
      <vt:lpstr>Stack Minne</vt:lpstr>
      <vt:lpstr>Heap Minne</vt:lpstr>
      <vt:lpstr>Samspill</vt:lpstr>
      <vt:lpstr>Click To Add 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Attila Arpad Csonka</dc:creator>
  <cp:lastModifiedBy>Attila Arpad Csonka</cp:lastModifiedBy>
  <cp:revision>2</cp:revision>
  <dcterms:created xsi:type="dcterms:W3CDTF">2024-04-30T12:55:22Z</dcterms:created>
  <dcterms:modified xsi:type="dcterms:W3CDTF">2024-05-05T18:30:55Z</dcterms:modified>
</cp:coreProperties>
</file>

<file path=docProps/thumbnail.jpeg>
</file>